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7" r:id="rId5"/>
    <p:sldId id="264" r:id="rId6"/>
    <p:sldId id="268" r:id="rId7"/>
    <p:sldId id="270" r:id="rId8"/>
    <p:sldId id="271" r:id="rId9"/>
    <p:sldId id="272" r:id="rId10"/>
    <p:sldId id="269" r:id="rId11"/>
    <p:sldId id="261" r:id="rId12"/>
    <p:sldId id="266" r:id="rId13"/>
    <p:sldId id="265" r:id="rId14"/>
    <p:sldId id="263" r:id="rId15"/>
    <p:sldId id="273" r:id="rId16"/>
    <p:sldId id="259" r:id="rId17"/>
    <p:sldId id="25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et\Desktop\Model%20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et\Desktop\Model%20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Metadata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Sheet1!$A$3:$A$7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Sheet1!$B$3:$B$7</c:f>
              <c:numCache>
                <c:formatCode>0.00</c:formatCode>
                <c:ptCount val="5"/>
                <c:pt idx="0">
                  <c:v>39.793700000000001</c:v>
                </c:pt>
                <c:pt idx="1">
                  <c:v>28.854399999999998</c:v>
                </c:pt>
                <c:pt idx="2">
                  <c:v>26.196200000000001</c:v>
                </c:pt>
                <c:pt idx="3">
                  <c:v>26.608499999999999</c:v>
                </c:pt>
                <c:pt idx="4">
                  <c:v>26.300699999999999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2A6-40A6-AACB-E8C27BEDE8DB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CNN 1-layer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Sheet1!$A$3:$A$7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Sheet1!$C$3:$C$7</c:f>
              <c:numCache>
                <c:formatCode>0.00</c:formatCode>
                <c:ptCount val="5"/>
                <c:pt idx="0">
                  <c:v>21.028099999999998</c:v>
                </c:pt>
                <c:pt idx="1">
                  <c:v>21.349399999999999</c:v>
                </c:pt>
                <c:pt idx="2">
                  <c:v>21.658899999999999</c:v>
                </c:pt>
                <c:pt idx="3">
                  <c:v>20.429099999999998</c:v>
                </c:pt>
                <c:pt idx="4">
                  <c:v>21.101900000000001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2A6-40A6-AACB-E8C27BEDE8DB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CNN 2-layers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Sheet1!$A$3:$A$7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Sheet1!$D$3:$D$7</c:f>
              <c:numCache>
                <c:formatCode>0.00</c:formatCode>
                <c:ptCount val="5"/>
                <c:pt idx="0">
                  <c:v>32.253100000000003</c:v>
                </c:pt>
                <c:pt idx="1">
                  <c:v>28.897400000000001</c:v>
                </c:pt>
                <c:pt idx="2">
                  <c:v>24.401599999999998</c:v>
                </c:pt>
                <c:pt idx="3">
                  <c:v>20.990400000000001</c:v>
                </c:pt>
                <c:pt idx="4">
                  <c:v>21.2498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A6-40A6-AACB-E8C27BEDE8DB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MD and CNN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Sheet1!$A$3:$A$7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Sheet1!$E$3:$E$7</c:f>
              <c:numCache>
                <c:formatCode>0.00</c:formatCode>
                <c:ptCount val="5"/>
                <c:pt idx="0">
                  <c:v>22.676200000000001</c:v>
                </c:pt>
                <c:pt idx="1">
                  <c:v>21.988900000000001</c:v>
                </c:pt>
                <c:pt idx="2">
                  <c:v>21.722200000000001</c:v>
                </c:pt>
                <c:pt idx="3">
                  <c:v>21.8248</c:v>
                </c:pt>
                <c:pt idx="4">
                  <c:v>21.672999999999998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A6-40A6-AACB-E8C27BEDE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645376"/>
        <c:axId val="575657184"/>
      </c:lineChart>
      <c:catAx>
        <c:axId val="57564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657184"/>
        <c:crosses val="autoZero"/>
        <c:auto val="1"/>
        <c:lblAlgn val="ctr"/>
        <c:lblOffset val="100"/>
        <c:noMultiLvlLbl val="0"/>
      </c:catAx>
      <c:valAx>
        <c:axId val="575657184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564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748155121914108"/>
          <c:y val="0.90148064802136718"/>
          <c:w val="0.64503689756171778"/>
          <c:h val="9.85193519786327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Metadata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Sheet1!$B$12:$B$16</c:f>
              <c:numCache>
                <c:formatCode>0.00</c:formatCode>
                <c:ptCount val="5"/>
                <c:pt idx="0">
                  <c:v>33.996299999999998</c:v>
                </c:pt>
                <c:pt idx="1">
                  <c:v>21.422599999999999</c:v>
                </c:pt>
                <c:pt idx="2">
                  <c:v>18.6343</c:v>
                </c:pt>
                <c:pt idx="3">
                  <c:v>19.036799999999999</c:v>
                </c:pt>
                <c:pt idx="4">
                  <c:v>18.726400000000002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D7-4D77-B37D-5B7853BF2199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CNN 1-layer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Sheet1!$C$12:$C$16</c:f>
              <c:numCache>
                <c:formatCode>0.00</c:formatCode>
                <c:ptCount val="5"/>
                <c:pt idx="0">
                  <c:v>15.444100000000001</c:v>
                </c:pt>
                <c:pt idx="1">
                  <c:v>15.1989</c:v>
                </c:pt>
                <c:pt idx="2">
                  <c:v>17.5442</c:v>
                </c:pt>
                <c:pt idx="3">
                  <c:v>15.283155300000001</c:v>
                </c:pt>
                <c:pt idx="4">
                  <c:v>15.9908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D7-4D77-B37D-5B7853BF2199}"/>
            </c:ext>
          </c:extLst>
        </c:ser>
        <c:ser>
          <c:idx val="2"/>
          <c:order val="2"/>
          <c:tx>
            <c:strRef>
              <c:f>Sheet1!$D$11</c:f>
              <c:strCache>
                <c:ptCount val="1"/>
                <c:pt idx="0">
                  <c:v>CNN 2-layers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Sheet1!$D$12:$D$16</c:f>
              <c:numCache>
                <c:formatCode>0.00</c:formatCode>
                <c:ptCount val="5"/>
                <c:pt idx="0">
                  <c:v>24.763500000000001</c:v>
                </c:pt>
                <c:pt idx="1">
                  <c:v>21.675579119999998</c:v>
                </c:pt>
                <c:pt idx="2">
                  <c:v>17.974499999999999</c:v>
                </c:pt>
                <c:pt idx="3">
                  <c:v>16.158000000000001</c:v>
                </c:pt>
                <c:pt idx="4">
                  <c:v>16.934100000000001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D7-4D77-B37D-5B7853BF2199}"/>
            </c:ext>
          </c:extLst>
        </c:ser>
        <c:ser>
          <c:idx val="3"/>
          <c:order val="3"/>
          <c:tx>
            <c:strRef>
              <c:f>Sheet1!$E$11</c:f>
              <c:strCache>
                <c:ptCount val="1"/>
                <c:pt idx="0">
                  <c:v>MD and CNN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Sheet1!$E$12:$E$16</c:f>
              <c:numCache>
                <c:formatCode>0.00</c:formatCode>
                <c:ptCount val="5"/>
                <c:pt idx="0">
                  <c:v>16.236799999999999</c:v>
                </c:pt>
                <c:pt idx="1">
                  <c:v>15.976599999999999</c:v>
                </c:pt>
                <c:pt idx="2">
                  <c:v>16.5595</c:v>
                </c:pt>
                <c:pt idx="3">
                  <c:v>15.794600000000001</c:v>
                </c:pt>
                <c:pt idx="4">
                  <c:v>15.764799999999999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D7-4D77-B37D-5B7853BF2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967936"/>
        <c:axId val="586962032"/>
      </c:lineChart>
      <c:catAx>
        <c:axId val="58696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2032"/>
        <c:crosses val="autoZero"/>
        <c:auto val="1"/>
        <c:lblAlgn val="ctr"/>
        <c:lblOffset val="100"/>
        <c:noMultiLvlLbl val="0"/>
      </c:catAx>
      <c:valAx>
        <c:axId val="5869620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52FDB-A1DB-4028-B781-9FE35786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78F062-480A-4746-A499-933B5AE91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9CE1-3033-4356-A7DE-2DD41676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0C5B-C154-4E10-89AB-4A395BD0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7ADD-47E3-4168-AD0F-4EE6E2F6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9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6FD3-DA6E-4884-B027-55673D17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C2C45-61D1-484F-8D7D-84588023A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0637E-1725-411D-B55E-EE8A4191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089B6-6420-426C-92B8-D1F569A9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B2A68-E234-44E5-882D-996CD5C0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7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312BF-1465-4E6B-A96F-9B7F4A17B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453B0-9C68-4DC4-BB82-66743FBD4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382ED-37FB-4EED-8700-2D45093C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24BED-C695-4F43-A240-00E9B4B7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22B8-DA02-4176-8358-9F9E65EC2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58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764C-18D3-40BD-8072-9F56FF84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3D64-6A14-43F5-A37B-9651D8F4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2FC10-646E-4B92-A7B6-523DF75DE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7BBBC-7E2B-4E9B-A5A2-202A0A38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10C96-9D14-4A89-BF2C-F41CEBF3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AC88-CEFE-412F-9049-7EC0597C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DCEF2-E653-42A0-A803-384EB9E70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8AFEA-754A-4E46-8346-738CC72B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336A4-BC8D-45DD-ADF1-819E0D6B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E6E44-B1FB-459F-8967-ED534A90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6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8F7A-6DFD-44AB-A38D-ED2B9B6C6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36BA-A4D1-44DD-80CC-5CD2A8248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216CA-9CAC-49ED-BCD7-5E95D10C7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8900B-29EE-4E9E-AD85-0DB8284CD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B2F99-B438-43A7-8480-5A1E8ED3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2A2E1-55BD-4D4C-9A0A-32901FEF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80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B5BA-95B2-4D32-8943-7EAA9D3F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EE8ED-8218-41B6-86D3-C7DE9ED0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4F9F3-E9EC-4A45-B0B1-3A2FB0951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1BF90-6B0D-41C6-BE67-2E36C88BE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07F993-E040-4A7E-BF2D-6196E747A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C8982E-6B57-4B47-B81A-E1C84863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B94AF9-CB83-4388-AA88-C57E463B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425DA-1F41-4CC1-9C36-24C54F7DD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0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06FF-1896-4968-97DC-29BE46741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C2B75-867A-4378-93D0-6F1656B9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9EF0C-7AE1-42AE-BC22-575A6D14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A7E19-DDDC-427A-9B01-8310753D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9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F6EFE-F4FA-48C1-A74B-5333A08A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05C7C-A08B-427A-95C4-F50CF368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759D7-EF58-40AE-84AD-3D2BD1AF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2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1AFB-333D-4CA6-9471-DC9FD54D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74FB-663A-4799-8881-EFF1550B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7BF45-FA2F-483E-A94B-04FAA5C24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BE74F-61FE-48D3-9696-9BE0EB10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EB194-677E-47B1-AD44-1A8DCA23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9BA6-8767-4E4B-8DDA-C81FCF65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1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9E64-66B7-41E6-94CF-948BF90F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0A67B-8CC4-4A0B-BA55-E4CC9FE09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C4C0B-2495-4696-AC17-381438935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FC149-7164-4DDD-8C77-A21900C44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A6159-1BDD-4A10-85E2-70934FE6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55023-4C1B-498A-B008-9C7EC854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2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DBDBF-BD9E-4B47-A9CC-D88C88CA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972BF-0D7E-4ECC-9B7A-3F75589FB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28850-61C4-4BDF-A9FD-49EC1761F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0B564-80DD-4356-80B5-9B1397149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45E9-583B-4BB8-B05E-32BFD4478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15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.cat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petfinder.my/" TargetMode="External"/><Relationship Id="rId2" Type="http://schemas.openxmlformats.org/officeDocument/2006/relationships/hyperlink" Target="https://www.mathworks.com/help/deeplearning/ug/train-a-convolutional-neural-network-for-regress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Neural_network.sv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petfinder.my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A28AA74-07C1-441C-AFDB-3FEA62C3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3E0B4C-90B7-4A6C-A610-E8F00A4D1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19" y="557189"/>
            <a:ext cx="3365097" cy="278594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Predicting </a:t>
            </a:r>
            <a:r>
              <a:rPr lang="en-US" sz="4800" dirty="0" err="1"/>
              <a:t>Pawpularity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06E38-F9E5-4706-9B5D-E30B4536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19" y="3565505"/>
            <a:ext cx="3365097" cy="2563579"/>
          </a:xfrm>
        </p:spPr>
        <p:txBody>
          <a:bodyPr>
            <a:normAutofit/>
          </a:bodyPr>
          <a:lstStyle/>
          <a:p>
            <a:pPr algn="l"/>
            <a:r>
              <a:rPr lang="en-US"/>
              <a:t>Using Computer Vision and Deep Learning to Support Pet Adoption</a:t>
            </a:r>
          </a:p>
        </p:txBody>
      </p:sp>
      <p:pic>
        <p:nvPicPr>
          <p:cNvPr id="11" name="Picture 10" descr="A picture containing dog, mammal, indoor&#10;&#10;Description automatically generated">
            <a:extLst>
              <a:ext uri="{FF2B5EF4-FFF2-40B4-BE49-F238E27FC236}">
                <a16:creationId xmlns:a16="http://schemas.microsoft.com/office/drawing/2014/main" id="{BD879015-0EE0-47AE-B2A4-EEA43DDA0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r="-4" b="-4"/>
          <a:stretch/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15" name="Picture 14" descr="A cat in a cage&#10;&#10;Description automatically generated with medium confidence">
            <a:extLst>
              <a:ext uri="{FF2B5EF4-FFF2-40B4-BE49-F238E27FC236}">
                <a16:creationId xmlns:a16="http://schemas.microsoft.com/office/drawing/2014/main" id="{E87FFCCA-CEBB-40C9-A34F-E016BF6E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2" r="-4" b="1846"/>
          <a:stretch/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3" name="Picture 12" descr="A person holding a dog&#10;&#10;Description automatically generated">
            <a:extLst>
              <a:ext uri="{FF2B5EF4-FFF2-40B4-BE49-F238E27FC236}">
                <a16:creationId xmlns:a16="http://schemas.microsoft.com/office/drawing/2014/main" id="{CC1833A9-499C-4352-A626-4EE72C419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" r="-4" b="23220"/>
          <a:stretch/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7" name="Picture 6" descr="Two kittens on a blanket&#10;&#10;Description automatically generated with medium confidence">
            <a:extLst>
              <a:ext uri="{FF2B5EF4-FFF2-40B4-BE49-F238E27FC236}">
                <a16:creationId xmlns:a16="http://schemas.microsoft.com/office/drawing/2014/main" id="{D06A28CF-3330-4A0C-B7C9-37E435180A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8178"/>
          <a:stretch/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9" name="Picture 8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77CAE990-6922-4A30-836A-2292CCCCE0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8" r="-5" b="26089"/>
          <a:stretch/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9A86-D9EA-45E3-A304-9F5BFF586E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 r="2" b="11393"/>
          <a:stretch/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4A8-A859-4841-977E-ACF17999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the best model?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8816C6-E53D-4B5F-ACAA-7E8EC00F620F}"/>
              </a:ext>
            </a:extLst>
          </p:cNvPr>
          <p:cNvSpPr/>
          <p:nvPr/>
        </p:nvSpPr>
        <p:spPr>
          <a:xfrm>
            <a:off x="842153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Only Metadata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C62811-7C96-414C-9918-791656613234}"/>
              </a:ext>
            </a:extLst>
          </p:cNvPr>
          <p:cNvSpPr/>
          <p:nvPr/>
        </p:nvSpPr>
        <p:spPr>
          <a:xfrm>
            <a:off x="838207" y="3429141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26.20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18.73</a:t>
            </a:r>
            <a:endParaRPr lang="en-US" sz="22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050372-18A1-416B-99B2-8CFE477C0D2D}"/>
              </a:ext>
            </a:extLst>
          </p:cNvPr>
          <p:cNvSpPr/>
          <p:nvPr/>
        </p:nvSpPr>
        <p:spPr>
          <a:xfrm>
            <a:off x="3552282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1-layer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331422-A97E-460E-A8BC-809AAF77C594}"/>
              </a:ext>
            </a:extLst>
          </p:cNvPr>
          <p:cNvSpPr/>
          <p:nvPr/>
        </p:nvSpPr>
        <p:spPr>
          <a:xfrm>
            <a:off x="3552282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20.43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15.99</a:t>
            </a:r>
            <a:endParaRPr lang="en-US" sz="2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D2E0C7-6386-4A89-A4CD-26449CBDDB6D}"/>
              </a:ext>
            </a:extLst>
          </p:cNvPr>
          <p:cNvSpPr/>
          <p:nvPr/>
        </p:nvSpPr>
        <p:spPr>
          <a:xfrm>
            <a:off x="6262411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2-layer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D69E07-77AE-44C5-B79C-D05ACD93E92C}"/>
              </a:ext>
            </a:extLst>
          </p:cNvPr>
          <p:cNvSpPr/>
          <p:nvPr/>
        </p:nvSpPr>
        <p:spPr>
          <a:xfrm>
            <a:off x="6262411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20.99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16.93</a:t>
            </a:r>
            <a:endParaRPr lang="en-US" sz="22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51D338-3156-457C-86DD-D918E2D88805}"/>
              </a:ext>
            </a:extLst>
          </p:cNvPr>
          <p:cNvSpPr/>
          <p:nvPr/>
        </p:nvSpPr>
        <p:spPr>
          <a:xfrm>
            <a:off x="8972540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Both MD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and CV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C94CB71-EA2C-4E3B-AEFE-01F20FFCA978}"/>
              </a:ext>
            </a:extLst>
          </p:cNvPr>
          <p:cNvSpPr/>
          <p:nvPr/>
        </p:nvSpPr>
        <p:spPr>
          <a:xfrm>
            <a:off x="8972540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21.67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15.76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828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235F-35C1-476E-98F9-9857C522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5D8C-E2CD-423C-87CB-1AFA4FC0B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Vision and Deep Learning can be used to not only classify but also score images – CV can see things that we don’t</a:t>
            </a:r>
          </a:p>
          <a:p>
            <a:endParaRPr lang="en-US" dirty="0"/>
          </a:p>
          <a:p>
            <a:r>
              <a:rPr lang="en-US" dirty="0"/>
              <a:t>Overfitting and processing times are the main problem – finding a balance is the challenge</a:t>
            </a:r>
          </a:p>
        </p:txBody>
      </p:sp>
    </p:spTree>
    <p:extLst>
      <p:ext uri="{BB962C8B-B14F-4D97-AF65-F5344CB8AC3E}">
        <p14:creationId xmlns:p14="http://schemas.microsoft.com/office/powerpoint/2010/main" val="3942522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6FDD-81C6-4719-8671-3D5E3593E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62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Before buying a pet, remember that</a:t>
            </a:r>
            <a:br>
              <a:rPr lang="en-US" sz="2800" dirty="0"/>
            </a:br>
            <a:r>
              <a:rPr lang="en-US" sz="2800" dirty="0"/>
              <a:t>there are tons out there looking for a home!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442BB29-A90E-48EA-B860-D2702F740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187" y="1388746"/>
            <a:ext cx="8721968" cy="45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4D8D35-A0F8-44C7-8860-77D1BBE5D655}"/>
              </a:ext>
            </a:extLst>
          </p:cNvPr>
          <p:cNvSpPr txBox="1"/>
          <p:nvPr/>
        </p:nvSpPr>
        <p:spPr>
          <a:xfrm>
            <a:off x="3047478" y="617041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 adopt locally, go to </a:t>
            </a:r>
            <a:r>
              <a:rPr lang="en-US" sz="2000" b="1" dirty="0">
                <a:hlinkClick r:id="rId3"/>
              </a:rPr>
              <a:t>https://spac.cat/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2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9CC4-4E65-4C11-8F27-08EE464F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0553-D403-49E6-93B2-94C18585A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Information</a:t>
            </a:r>
          </a:p>
          <a:p>
            <a:r>
              <a:rPr lang="en-US" dirty="0">
                <a:hlinkClick r:id="rId2"/>
              </a:rPr>
              <a:t>https://www.mathworks.com/help/deeplearning/ug/train-a-convolutional-neural-network-for-regression.html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u="sng" dirty="0"/>
              <a:t>Images</a:t>
            </a:r>
          </a:p>
          <a:p>
            <a:r>
              <a:rPr lang="en-US" dirty="0"/>
              <a:t>Animal pictures from </a:t>
            </a:r>
            <a:r>
              <a:rPr lang="en-US" dirty="0">
                <a:hlinkClick r:id="rId3"/>
              </a:rPr>
              <a:t>www.mypetfinder.my</a:t>
            </a:r>
            <a:r>
              <a:rPr lang="en-US" dirty="0"/>
              <a:t>  </a:t>
            </a:r>
          </a:p>
          <a:p>
            <a:r>
              <a:rPr lang="en-US" dirty="0"/>
              <a:t>Neural Network Image from </a:t>
            </a:r>
            <a:r>
              <a:rPr lang="en-US" dirty="0">
                <a:hlinkClick r:id="rId4"/>
              </a:rPr>
              <a:t>https://commons.wikimedia.org/wiki/File:Neural_network.svg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0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5804-C229-4A0A-BFD9-56BC6C5E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6490-A785-434E-B509-A3BEC3259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did I use deep learning</a:t>
            </a:r>
          </a:p>
          <a:p>
            <a:r>
              <a:rPr lang="en-US" dirty="0"/>
              <a:t>Diagram of the layers</a:t>
            </a:r>
          </a:p>
          <a:p>
            <a:r>
              <a:rPr lang="en-US" dirty="0"/>
              <a:t>Success and failures</a:t>
            </a:r>
          </a:p>
          <a:p>
            <a:r>
              <a:rPr lang="en-US" dirty="0"/>
              <a:t>Why do I not have a perfect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69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FB63-AF94-476E-9EC1-B3BA3534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1E612-B2AE-48EB-805F-4C95ACA82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223" y="2381903"/>
            <a:ext cx="8687553" cy="3238781"/>
          </a:xfrm>
        </p:spPr>
      </p:pic>
    </p:spTree>
    <p:extLst>
      <p:ext uri="{BB962C8B-B14F-4D97-AF65-F5344CB8AC3E}">
        <p14:creationId xmlns:p14="http://schemas.microsoft.com/office/powerpoint/2010/main" val="218348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40A5-A51E-4517-941F-1F77423A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BD5F-875F-4D50-AC12-29ACF0F60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Grayscaling</a:t>
            </a:r>
            <a:r>
              <a:rPr lang="en-US" dirty="0"/>
              <a:t> images makes little sense</a:t>
            </a:r>
          </a:p>
          <a:p>
            <a:r>
              <a:rPr lang="en-US" dirty="0"/>
              <a:t>Can’t change the images significantly, since this might have a direct impact on </a:t>
            </a:r>
            <a:r>
              <a:rPr lang="en-US" dirty="0" err="1"/>
              <a:t>pawpularity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60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590F-C894-4555-8642-ABC517F6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ToDos</a:t>
            </a:r>
            <a:r>
              <a:rPr lang="en-US" dirty="0"/>
              <a:t>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E321A-0E34-457C-8C44-012049AF2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image preprocessing article - check</a:t>
            </a:r>
          </a:p>
          <a:p>
            <a:r>
              <a:rPr lang="en-US" dirty="0"/>
              <a:t>Read article about testing and validation</a:t>
            </a:r>
          </a:p>
          <a:p>
            <a:r>
              <a:rPr lang="en-US" dirty="0"/>
              <a:t>Read Kaggle challenge data submission </a:t>
            </a:r>
          </a:p>
          <a:p>
            <a:r>
              <a:rPr lang="en-US" dirty="0"/>
              <a:t>Build simplified model - check</a:t>
            </a:r>
          </a:p>
          <a:p>
            <a:r>
              <a:rPr lang="en-US" dirty="0"/>
              <a:t>Check what is mean by K-Fold - check</a:t>
            </a:r>
          </a:p>
        </p:txBody>
      </p:sp>
    </p:spTree>
    <p:extLst>
      <p:ext uri="{BB962C8B-B14F-4D97-AF65-F5344CB8AC3E}">
        <p14:creationId xmlns:p14="http://schemas.microsoft.com/office/powerpoint/2010/main" val="134295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95EE-5762-4F77-92AE-00DFB344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3CEB7-F9B7-4198-8259-9222B6399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extraction: dog or cat</a:t>
            </a:r>
          </a:p>
          <a:p>
            <a:r>
              <a:rPr lang="en-US" dirty="0"/>
              <a:t>Check mean scores for statistically relevant samples from the data set regarding dog or cat</a:t>
            </a:r>
          </a:p>
          <a:p>
            <a:r>
              <a:rPr lang="en-US" dirty="0"/>
              <a:t>Classification of dog or cat </a:t>
            </a:r>
          </a:p>
        </p:txBody>
      </p:sp>
    </p:spTree>
    <p:extLst>
      <p:ext uri="{BB962C8B-B14F-4D97-AF65-F5344CB8AC3E}">
        <p14:creationId xmlns:p14="http://schemas.microsoft.com/office/powerpoint/2010/main" val="355747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0A3D-B299-4C03-824A-689B151D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58B-BF1A-492D-8CBC-C63F3E58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pawpularity</a:t>
            </a:r>
            <a:r>
              <a:rPr lang="en-US" dirty="0"/>
              <a:t> and why is it important?</a:t>
            </a:r>
          </a:p>
          <a:p>
            <a:r>
              <a:rPr lang="en-US" dirty="0"/>
              <a:t>Data – what do we have to work with?</a:t>
            </a:r>
          </a:p>
          <a:p>
            <a:r>
              <a:rPr lang="en-US" dirty="0"/>
              <a:t>Methods – how to get the best prediction?</a:t>
            </a:r>
          </a:p>
          <a:p>
            <a:pPr lvl="1"/>
            <a:r>
              <a:rPr lang="en-US" dirty="0"/>
              <a:t>CNN model</a:t>
            </a:r>
          </a:p>
          <a:p>
            <a:pPr lvl="1"/>
            <a:r>
              <a:rPr lang="en-US" dirty="0"/>
              <a:t>Preprocessing images </a:t>
            </a:r>
          </a:p>
          <a:p>
            <a:pPr lvl="1"/>
            <a:r>
              <a:rPr lang="en-US" dirty="0"/>
              <a:t>Testing and adjusting the model</a:t>
            </a:r>
          </a:p>
          <a:p>
            <a:r>
              <a:rPr lang="en-US" dirty="0"/>
              <a:t>Result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0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69383-B41E-416B-802C-72CD2103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38" t="13969" r="20887"/>
          <a:stretch/>
        </p:blipFill>
        <p:spPr>
          <a:xfrm>
            <a:off x="4680934" y="680085"/>
            <a:ext cx="7118359" cy="5497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Kaggle Logo Download Vector">
            <a:extLst>
              <a:ext uri="{FF2B5EF4-FFF2-40B4-BE49-F238E27FC236}">
                <a16:creationId xmlns:a16="http://schemas.microsoft.com/office/drawing/2014/main" id="{49D84891-7587-4861-A783-D991E9F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7" y="5105960"/>
            <a:ext cx="3647776" cy="13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0799-7507-4E7C-87AC-3CA9749E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50" y="983294"/>
            <a:ext cx="7875953" cy="370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7E511-9F3E-455F-81C3-2C3827A0D863}"/>
              </a:ext>
            </a:extLst>
          </p:cNvPr>
          <p:cNvSpPr txBox="1"/>
          <p:nvPr/>
        </p:nvSpPr>
        <p:spPr>
          <a:xfrm>
            <a:off x="648127" y="1977732"/>
            <a:ext cx="10513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0" i="0" u="none" strike="noStrike" dirty="0">
                <a:solidFill>
                  <a:srgbClr val="008ABC"/>
                </a:solidFill>
                <a:effectLst/>
                <a:latin typeface="Inter"/>
                <a:hlinkClick r:id="rId5"/>
              </a:rPr>
              <a:t>PetFinder.my</a:t>
            </a:r>
            <a:r>
              <a:rPr lang="en-US" sz="2800" b="0" i="0" dirty="0">
                <a:effectLst/>
                <a:latin typeface="Inter"/>
              </a:rPr>
              <a:t> is Malaysia’s leading animal welfare platform, featuring over 180,000 animals with 54,000 happily adopted. </a:t>
            </a:r>
            <a:r>
              <a:rPr lang="en-US" sz="2800" b="0" i="0" dirty="0" err="1">
                <a:effectLst/>
                <a:latin typeface="Inter"/>
              </a:rPr>
              <a:t>PetFinder</a:t>
            </a:r>
            <a:r>
              <a:rPr lang="en-US" sz="2800" b="0" i="0" dirty="0">
                <a:effectLst/>
                <a:latin typeface="Inter"/>
              </a:rPr>
              <a:t> collaborates closely with animal lovers, media, corporations, and global organizations to improve animal welfare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Inter"/>
              </a:rPr>
              <a:t>A pet’s </a:t>
            </a:r>
            <a:r>
              <a:rPr lang="en-US" sz="2800" b="1" dirty="0" err="1">
                <a:latin typeface="Inter"/>
              </a:rPr>
              <a:t>pawpularity</a:t>
            </a:r>
            <a:r>
              <a:rPr lang="en-US" sz="2800" dirty="0">
                <a:latin typeface="Inter"/>
              </a:rPr>
              <a:t> score is based on internet traffic on pet’s profile</a:t>
            </a:r>
            <a:endParaRPr lang="en-US" sz="2800" dirty="0"/>
          </a:p>
        </p:txBody>
      </p:sp>
      <p:pic>
        <p:nvPicPr>
          <p:cNvPr id="1028" name="Picture 4" descr="PetFinder.my 3rd Anniversary Charity Fair 2011">
            <a:extLst>
              <a:ext uri="{FF2B5EF4-FFF2-40B4-BE49-F238E27FC236}">
                <a16:creationId xmlns:a16="http://schemas.microsoft.com/office/drawing/2014/main" id="{6B9F360F-1645-4750-B502-ACA63A63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6" y="680085"/>
            <a:ext cx="4802007" cy="138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2F4D-E59C-41D3-9E1B-5C2F8FE4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D05E-B994-4D9C-9AA8-3BEA66AC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40" y="1617345"/>
            <a:ext cx="10961260" cy="4559618"/>
          </a:xfrm>
        </p:spPr>
        <p:txBody>
          <a:bodyPr/>
          <a:lstStyle/>
          <a:p>
            <a:r>
              <a:rPr lang="en-US" dirty="0"/>
              <a:t>Almost 10,000 images of dogs and cats in different qualities and sizes</a:t>
            </a:r>
            <a:endParaRPr lang="en-US" sz="1600" dirty="0"/>
          </a:p>
          <a:p>
            <a:r>
              <a:rPr lang="en-US" dirty="0"/>
              <a:t>For each image, 12 columns of metadata and the “</a:t>
            </a:r>
            <a:r>
              <a:rPr lang="en-US" dirty="0" err="1"/>
              <a:t>Pawpularity</a:t>
            </a:r>
            <a:r>
              <a:rPr lang="en-US" dirty="0"/>
              <a:t>”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79767-6A10-40AF-9013-9BD7F742E951}"/>
              </a:ext>
            </a:extLst>
          </p:cNvPr>
          <p:cNvSpPr txBox="1"/>
          <p:nvPr/>
        </p:nvSpPr>
        <p:spPr>
          <a:xfrm>
            <a:off x="9916812" y="6268182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(???)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73DEB-EC24-44FD-8F3F-3AE8335C7C08}"/>
              </a:ext>
            </a:extLst>
          </p:cNvPr>
          <p:cNvGrpSpPr/>
          <p:nvPr/>
        </p:nvGrpSpPr>
        <p:grpSpPr>
          <a:xfrm>
            <a:off x="2136219" y="3126105"/>
            <a:ext cx="7780593" cy="3627058"/>
            <a:chOff x="555001" y="152628"/>
            <a:chExt cx="7780593" cy="36270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7D2CC6-E552-40CB-B14A-A3757F656E0E}"/>
                </a:ext>
              </a:extLst>
            </p:cNvPr>
            <p:cNvGrpSpPr/>
            <p:nvPr/>
          </p:nvGrpSpPr>
          <p:grpSpPr>
            <a:xfrm>
              <a:off x="5157416" y="152628"/>
              <a:ext cx="3178178" cy="3623647"/>
              <a:chOff x="8175622" y="2553316"/>
              <a:chExt cx="3178178" cy="3623647"/>
            </a:xfrm>
          </p:grpSpPr>
          <p:pic>
            <p:nvPicPr>
              <p:cNvPr id="5" name="Picture 4" descr="A cat with its mouth open&#10;&#10;Description automatically generated with medium confidence">
                <a:extLst>
                  <a:ext uri="{FF2B5EF4-FFF2-40B4-BE49-F238E27FC236}">
                    <a16:creationId xmlns:a16="http://schemas.microsoft.com/office/drawing/2014/main" id="{1B8863FC-0958-4149-8CFF-FBDBB4DC2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4765" y="2553316"/>
                <a:ext cx="2248402" cy="299786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846A7-82C8-401F-9EBA-3C6E72439551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178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100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6E5FD9-6A6D-4EE1-97E6-794C6857BEB1}"/>
                </a:ext>
              </a:extLst>
            </p:cNvPr>
            <p:cNvGrpSpPr/>
            <p:nvPr/>
          </p:nvGrpSpPr>
          <p:grpSpPr>
            <a:xfrm>
              <a:off x="555001" y="164342"/>
              <a:ext cx="3754927" cy="3615344"/>
              <a:chOff x="7831502" y="2561619"/>
              <a:chExt cx="3754927" cy="3615344"/>
            </a:xfrm>
          </p:grpSpPr>
          <p:pic>
            <p:nvPicPr>
              <p:cNvPr id="11" name="Picture 10" descr="A group of birds in a cage&#10;&#10;Description automatically generated with medium confidence">
                <a:extLst>
                  <a:ext uri="{FF2B5EF4-FFF2-40B4-BE49-F238E27FC236}">
                    <a16:creationId xmlns:a16="http://schemas.microsoft.com/office/drawing/2014/main" id="{E4DEDEDF-EAF2-45DF-9134-A290826E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502" y="2561619"/>
                <a:ext cx="3754927" cy="281619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A075A7-7652-4747-BEF9-BC9BA5BBB9B6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24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1EB881-75EE-40F5-B633-54F0351D51C7}"/>
              </a:ext>
            </a:extLst>
          </p:cNvPr>
          <p:cNvGrpSpPr/>
          <p:nvPr/>
        </p:nvGrpSpPr>
        <p:grpSpPr>
          <a:xfrm>
            <a:off x="1180718" y="2723424"/>
            <a:ext cx="10420777" cy="3883869"/>
            <a:chOff x="1180718" y="2723424"/>
            <a:chExt cx="10420777" cy="38838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71FD60-674C-41AB-9239-14F90E657FB5}"/>
                </a:ext>
              </a:extLst>
            </p:cNvPr>
            <p:cNvGrpSpPr/>
            <p:nvPr/>
          </p:nvGrpSpPr>
          <p:grpSpPr>
            <a:xfrm>
              <a:off x="8400571" y="2723424"/>
              <a:ext cx="3200924" cy="3883869"/>
              <a:chOff x="8400571" y="2723424"/>
              <a:chExt cx="3200924" cy="388386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72F9D0-8D8A-44EB-9F5D-B4FFC93F68FF}"/>
                  </a:ext>
                </a:extLst>
              </p:cNvPr>
              <p:cNvSpPr txBox="1"/>
              <p:nvPr/>
            </p:nvSpPr>
            <p:spPr>
              <a:xfrm>
                <a:off x="8400571" y="6145628"/>
                <a:ext cx="32009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31</a:t>
                </a:r>
              </a:p>
            </p:txBody>
          </p:sp>
          <p:pic>
            <p:nvPicPr>
              <p:cNvPr id="31" name="Picture 30" descr="A person holding a small animal&#10;&#10;Description automatically generated with medium confidence">
                <a:extLst>
                  <a:ext uri="{FF2B5EF4-FFF2-40B4-BE49-F238E27FC236}">
                    <a16:creationId xmlns:a16="http://schemas.microsoft.com/office/drawing/2014/main" id="{4CA5B65E-E385-4027-9A1A-7E9275BAD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7999" y="2723424"/>
                <a:ext cx="2506068" cy="322217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EF5ECB-5684-4566-B7A3-2206F51AE074}"/>
                </a:ext>
              </a:extLst>
            </p:cNvPr>
            <p:cNvGrpSpPr/>
            <p:nvPr/>
          </p:nvGrpSpPr>
          <p:grpSpPr>
            <a:xfrm>
              <a:off x="4887615" y="3283451"/>
              <a:ext cx="3022687" cy="3323842"/>
              <a:chOff x="4810447" y="3283451"/>
              <a:chExt cx="3022687" cy="332384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AB2F0-E51A-4EEB-8A23-EB078DE41B2A}"/>
                  </a:ext>
                </a:extLst>
              </p:cNvPr>
              <p:cNvSpPr txBox="1"/>
              <p:nvPr/>
            </p:nvSpPr>
            <p:spPr>
              <a:xfrm>
                <a:off x="4810447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82</a:t>
                </a:r>
              </a:p>
            </p:txBody>
          </p:sp>
          <p:pic>
            <p:nvPicPr>
              <p:cNvPr id="32" name="Picture 31" descr="A dog sitting in a chair&#10;&#10;Description automatically generated with low confidence">
                <a:extLst>
                  <a:ext uri="{FF2B5EF4-FFF2-40B4-BE49-F238E27FC236}">
                    <a16:creationId xmlns:a16="http://schemas.microsoft.com/office/drawing/2014/main" id="{4ECD176F-74B9-4F2C-B108-15E73A256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870" y="3283451"/>
                <a:ext cx="1993841" cy="266215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04369E-144B-4796-976E-CD7E44A8469B}"/>
                </a:ext>
              </a:extLst>
            </p:cNvPr>
            <p:cNvGrpSpPr/>
            <p:nvPr/>
          </p:nvGrpSpPr>
          <p:grpSpPr>
            <a:xfrm>
              <a:off x="1180718" y="4137739"/>
              <a:ext cx="3216627" cy="2469554"/>
              <a:chOff x="1180718" y="4137739"/>
              <a:chExt cx="3216627" cy="2469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6B083-9693-4373-9F36-468AB3C57645}"/>
                  </a:ext>
                </a:extLst>
              </p:cNvPr>
              <p:cNvSpPr txBox="1"/>
              <p:nvPr/>
            </p:nvSpPr>
            <p:spPr>
              <a:xfrm>
                <a:off x="1277688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37</a:t>
                </a:r>
              </a:p>
            </p:txBody>
          </p:sp>
          <p:pic>
            <p:nvPicPr>
              <p:cNvPr id="33" name="Picture 32" descr="A dog sitting on the floor&#10;&#10;Description automatically generated with low confidence">
                <a:extLst>
                  <a:ext uri="{FF2B5EF4-FFF2-40B4-BE49-F238E27FC236}">
                    <a16:creationId xmlns:a16="http://schemas.microsoft.com/office/drawing/2014/main" id="{26B5C41C-F6C0-4900-BB2C-A6D58CA5C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718" y="4137739"/>
                <a:ext cx="3216627" cy="1807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919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193B-7994-4A68-BDA8-CBD417F5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8980" cy="1325563"/>
          </a:xfrm>
        </p:spPr>
        <p:txBody>
          <a:bodyPr/>
          <a:lstStyle/>
          <a:p>
            <a:r>
              <a:rPr lang="en-US" dirty="0"/>
              <a:t>Chosen method: Convolutional Neural Network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C11183-1A6D-40C3-ADDA-40F97402A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96" y="4086225"/>
            <a:ext cx="3935730" cy="262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92C5E-0D34-4BC4-A287-88E83E5ECCFF}"/>
              </a:ext>
            </a:extLst>
          </p:cNvPr>
          <p:cNvSpPr txBox="1"/>
          <p:nvPr/>
        </p:nvSpPr>
        <p:spPr>
          <a:xfrm>
            <a:off x="788669" y="1910070"/>
            <a:ext cx="106241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800"/>
            </a:lvl1pPr>
          </a:lstStyle>
          <a:p>
            <a:r>
              <a:rPr lang="en-US" dirty="0"/>
              <a:t>Convolutional Neural Networks (CNNs, or </a:t>
            </a:r>
            <a:r>
              <a:rPr lang="en-US" dirty="0" err="1"/>
              <a:t>ConvNets</a:t>
            </a:r>
            <a:r>
              <a:rPr lang="en-US" dirty="0"/>
              <a:t>) are deep learning networks especially suited for analyzing image data.</a:t>
            </a:r>
          </a:p>
          <a:p>
            <a:endParaRPr lang="en-US" dirty="0"/>
          </a:p>
          <a:p>
            <a:r>
              <a:rPr lang="en-US" dirty="0"/>
              <a:t>CNNs are commonly used to classify images. To predict continuous data, a regression layer can be used at the end of the network.</a:t>
            </a:r>
          </a:p>
        </p:txBody>
      </p:sp>
    </p:spTree>
    <p:extLst>
      <p:ext uri="{BB962C8B-B14F-4D97-AF65-F5344CB8AC3E}">
        <p14:creationId xmlns:p14="http://schemas.microsoft.com/office/powerpoint/2010/main" val="416178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CB06E-D0DE-461E-AEF6-FD2B5B3B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59" y="-90976"/>
            <a:ext cx="5510726" cy="1325563"/>
          </a:xfrm>
        </p:spPr>
        <p:txBody>
          <a:bodyPr/>
          <a:lstStyle/>
          <a:p>
            <a:r>
              <a:rPr lang="en-US" dirty="0"/>
              <a:t>Only Computer Vision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015AC3-67E4-4448-A61A-640F9E29E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5562" y="571806"/>
            <a:ext cx="1256745" cy="1325564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1710E69-18EC-4E59-A636-4184DBC9BB6D}"/>
              </a:ext>
            </a:extLst>
          </p:cNvPr>
          <p:cNvGrpSpPr/>
          <p:nvPr/>
        </p:nvGrpSpPr>
        <p:grpSpPr>
          <a:xfrm>
            <a:off x="1421130" y="652578"/>
            <a:ext cx="2404998" cy="3612747"/>
            <a:chOff x="838200" y="792193"/>
            <a:chExt cx="2404998" cy="36127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40E536-2588-43E9-91BA-24BB3A9CE3A9}"/>
                </a:ext>
              </a:extLst>
            </p:cNvPr>
            <p:cNvSpPr/>
            <p:nvPr/>
          </p:nvSpPr>
          <p:spPr>
            <a:xfrm>
              <a:off x="838201" y="792193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Inputlayer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5D730-61B6-42B1-81E2-12E3A2BE6C82}"/>
                </a:ext>
              </a:extLst>
            </p:cNvPr>
            <p:cNvSpPr/>
            <p:nvPr/>
          </p:nvSpPr>
          <p:spPr>
            <a:xfrm>
              <a:off x="838201" y="1801843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750728-FE2A-41D2-B1DA-76E7C85773DE}"/>
                </a:ext>
              </a:extLst>
            </p:cNvPr>
            <p:cNvSpPr/>
            <p:nvPr/>
          </p:nvSpPr>
          <p:spPr>
            <a:xfrm>
              <a:off x="838201" y="2811493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9F7E0D-67BB-4222-A770-46885642F814}"/>
                </a:ext>
              </a:extLst>
            </p:cNvPr>
            <p:cNvSpPr/>
            <p:nvPr/>
          </p:nvSpPr>
          <p:spPr>
            <a:xfrm>
              <a:off x="838200" y="3759850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F3E2C-2C1F-4421-90A9-7E54A6D583B7}"/>
              </a:ext>
            </a:extLst>
          </p:cNvPr>
          <p:cNvGrpSpPr/>
          <p:nvPr/>
        </p:nvGrpSpPr>
        <p:grpSpPr>
          <a:xfrm>
            <a:off x="7945755" y="1288415"/>
            <a:ext cx="2404998" cy="2603097"/>
            <a:chOff x="5642610" y="1825625"/>
            <a:chExt cx="2404998" cy="26030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16AAB-099A-47C1-B3A3-BF264DA94E13}"/>
                </a:ext>
              </a:extLst>
            </p:cNvPr>
            <p:cNvSpPr/>
            <p:nvPr/>
          </p:nvSpPr>
          <p:spPr>
            <a:xfrm>
              <a:off x="5642611" y="1825625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Inputlayer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2DDF04-4E73-462E-84AF-793787D41C8E}"/>
                </a:ext>
              </a:extLst>
            </p:cNvPr>
            <p:cNvSpPr/>
            <p:nvPr/>
          </p:nvSpPr>
          <p:spPr>
            <a:xfrm>
              <a:off x="5642611" y="2835275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261254-D487-4115-A3A7-4069D856FAA9}"/>
                </a:ext>
              </a:extLst>
            </p:cNvPr>
            <p:cNvSpPr/>
            <p:nvPr/>
          </p:nvSpPr>
          <p:spPr>
            <a:xfrm>
              <a:off x="5642610" y="3783632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B0445D-699A-4481-8F98-834B48C9E721}"/>
              </a:ext>
            </a:extLst>
          </p:cNvPr>
          <p:cNvGrpSpPr/>
          <p:nvPr/>
        </p:nvGrpSpPr>
        <p:grpSpPr>
          <a:xfrm>
            <a:off x="4893501" y="3942780"/>
            <a:ext cx="2404998" cy="2603097"/>
            <a:chOff x="3502409" y="4125660"/>
            <a:chExt cx="2404998" cy="26030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B380E4-4E06-4038-B38A-56E5A87439F8}"/>
                </a:ext>
              </a:extLst>
            </p:cNvPr>
            <p:cNvSpPr/>
            <p:nvPr/>
          </p:nvSpPr>
          <p:spPr>
            <a:xfrm>
              <a:off x="3502410" y="4125660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Concatenate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E188CB-9539-4254-AB22-81ADED125587}"/>
                </a:ext>
              </a:extLst>
            </p:cNvPr>
            <p:cNvSpPr/>
            <p:nvPr/>
          </p:nvSpPr>
          <p:spPr>
            <a:xfrm>
              <a:off x="3502410" y="5135310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9E3861-3E3B-42EA-AAB1-01E896AC8215}"/>
                </a:ext>
              </a:extLst>
            </p:cNvPr>
            <p:cNvSpPr/>
            <p:nvPr/>
          </p:nvSpPr>
          <p:spPr>
            <a:xfrm>
              <a:off x="3502409" y="6083667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16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CB06E-D0DE-461E-AEF6-FD2B5B3B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659" y="-90976"/>
            <a:ext cx="5510726" cy="1325563"/>
          </a:xfrm>
        </p:spPr>
        <p:txBody>
          <a:bodyPr/>
          <a:lstStyle/>
          <a:p>
            <a:r>
              <a:rPr lang="en-US" dirty="0"/>
              <a:t>Mixed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015AC3-67E4-4448-A61A-640F9E29E9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5562" y="571806"/>
            <a:ext cx="1256745" cy="1325564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1710E69-18EC-4E59-A636-4184DBC9BB6D}"/>
              </a:ext>
            </a:extLst>
          </p:cNvPr>
          <p:cNvGrpSpPr/>
          <p:nvPr/>
        </p:nvGrpSpPr>
        <p:grpSpPr>
          <a:xfrm>
            <a:off x="1421130" y="652578"/>
            <a:ext cx="2404998" cy="3612747"/>
            <a:chOff x="838200" y="792193"/>
            <a:chExt cx="2404998" cy="36127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40E536-2588-43E9-91BA-24BB3A9CE3A9}"/>
                </a:ext>
              </a:extLst>
            </p:cNvPr>
            <p:cNvSpPr/>
            <p:nvPr/>
          </p:nvSpPr>
          <p:spPr>
            <a:xfrm>
              <a:off x="838201" y="792193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Inputlayer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25D730-61B6-42B1-81E2-12E3A2BE6C82}"/>
                </a:ext>
              </a:extLst>
            </p:cNvPr>
            <p:cNvSpPr/>
            <p:nvPr/>
          </p:nvSpPr>
          <p:spPr>
            <a:xfrm>
              <a:off x="838201" y="1801843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750728-FE2A-41D2-B1DA-76E7C85773DE}"/>
                </a:ext>
              </a:extLst>
            </p:cNvPr>
            <p:cNvSpPr/>
            <p:nvPr/>
          </p:nvSpPr>
          <p:spPr>
            <a:xfrm>
              <a:off x="838201" y="2811493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9F7E0D-67BB-4222-A770-46885642F814}"/>
                </a:ext>
              </a:extLst>
            </p:cNvPr>
            <p:cNvSpPr/>
            <p:nvPr/>
          </p:nvSpPr>
          <p:spPr>
            <a:xfrm>
              <a:off x="838200" y="3759850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4F3E2C-2C1F-4421-90A9-7E54A6D583B7}"/>
              </a:ext>
            </a:extLst>
          </p:cNvPr>
          <p:cNvGrpSpPr/>
          <p:nvPr/>
        </p:nvGrpSpPr>
        <p:grpSpPr>
          <a:xfrm>
            <a:off x="7945755" y="1288415"/>
            <a:ext cx="2404998" cy="2603097"/>
            <a:chOff x="5642610" y="1825625"/>
            <a:chExt cx="2404998" cy="260309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916AAB-099A-47C1-B3A3-BF264DA94E13}"/>
                </a:ext>
              </a:extLst>
            </p:cNvPr>
            <p:cNvSpPr/>
            <p:nvPr/>
          </p:nvSpPr>
          <p:spPr>
            <a:xfrm>
              <a:off x="5642611" y="1825625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Inputlayer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2DDF04-4E73-462E-84AF-793787D41C8E}"/>
                </a:ext>
              </a:extLst>
            </p:cNvPr>
            <p:cNvSpPr/>
            <p:nvPr/>
          </p:nvSpPr>
          <p:spPr>
            <a:xfrm>
              <a:off x="5642611" y="2835275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261254-D487-4115-A3A7-4069D856FAA9}"/>
                </a:ext>
              </a:extLst>
            </p:cNvPr>
            <p:cNvSpPr/>
            <p:nvPr/>
          </p:nvSpPr>
          <p:spPr>
            <a:xfrm>
              <a:off x="5642610" y="3783632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B0445D-699A-4481-8F98-834B48C9E721}"/>
              </a:ext>
            </a:extLst>
          </p:cNvPr>
          <p:cNvGrpSpPr/>
          <p:nvPr/>
        </p:nvGrpSpPr>
        <p:grpSpPr>
          <a:xfrm>
            <a:off x="4893501" y="3942780"/>
            <a:ext cx="2404998" cy="2603097"/>
            <a:chOff x="3502409" y="4125660"/>
            <a:chExt cx="2404998" cy="26030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B380E4-4E06-4038-B38A-56E5A87439F8}"/>
                </a:ext>
              </a:extLst>
            </p:cNvPr>
            <p:cNvSpPr/>
            <p:nvPr/>
          </p:nvSpPr>
          <p:spPr>
            <a:xfrm>
              <a:off x="3502410" y="4125660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Concatenate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E188CB-9539-4254-AB22-81ADED125587}"/>
                </a:ext>
              </a:extLst>
            </p:cNvPr>
            <p:cNvSpPr/>
            <p:nvPr/>
          </p:nvSpPr>
          <p:spPr>
            <a:xfrm>
              <a:off x="3502410" y="5135310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9E3861-3E3B-42EA-AAB1-01E896AC8215}"/>
                </a:ext>
              </a:extLst>
            </p:cNvPr>
            <p:cNvSpPr/>
            <p:nvPr/>
          </p:nvSpPr>
          <p:spPr>
            <a:xfrm>
              <a:off x="3502409" y="6083667"/>
              <a:ext cx="2404997" cy="6450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55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31265-1D23-40AB-8A70-D0733B34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br>
              <a:rPr lang="en-US" dirty="0"/>
            </a:br>
            <a:r>
              <a:rPr lang="en-US" dirty="0"/>
              <a:t>(Root Mean Squared Error)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4CEB798-0E2D-4801-8E90-597FBE0B0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95549"/>
              </p:ext>
            </p:extLst>
          </p:nvPr>
        </p:nvGraphicFramePr>
        <p:xfrm>
          <a:off x="838200" y="1825624"/>
          <a:ext cx="10515600" cy="4738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4260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431265-1D23-40AB-8A70-D0733B34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br>
              <a:rPr lang="en-US" dirty="0"/>
            </a:br>
            <a:r>
              <a:rPr lang="en-US" dirty="0"/>
              <a:t>(Mean Absolute Error)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7951E6-E7F3-41BF-91FD-3CC455A13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6787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503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Inter</vt:lpstr>
      <vt:lpstr>Office Theme</vt:lpstr>
      <vt:lpstr>Predicting Pawpularity</vt:lpstr>
      <vt:lpstr>Contents</vt:lpstr>
      <vt:lpstr>PowerPoint Presentation</vt:lpstr>
      <vt:lpstr>Data</vt:lpstr>
      <vt:lpstr>Chosen method: Convolutional Neural Network</vt:lpstr>
      <vt:lpstr>Only Computer Vision  </vt:lpstr>
      <vt:lpstr>Mixed Data</vt:lpstr>
      <vt:lpstr>Model Performance (Root Mean Squared Error)</vt:lpstr>
      <vt:lpstr>Model Performance (Mean Absolute Error)</vt:lpstr>
      <vt:lpstr>Which one is the best model?</vt:lpstr>
      <vt:lpstr>Key takeaways</vt:lpstr>
      <vt:lpstr>Before buying a pet, remember that there are tons out there looking for a home!</vt:lpstr>
      <vt:lpstr>Sources</vt:lpstr>
      <vt:lpstr>PowerPoint Presentation</vt:lpstr>
      <vt:lpstr>PowerPoint Presentation</vt:lpstr>
      <vt:lpstr>Pre-processing</vt:lpstr>
      <vt:lpstr>ToDos today</vt:lpstr>
      <vt:lpstr>Wishlist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Pawpularity</dc:title>
  <dc:creator>Arne Thielenhaus</dc:creator>
  <cp:lastModifiedBy>Arne Thielenhaus</cp:lastModifiedBy>
  <cp:revision>8</cp:revision>
  <dcterms:created xsi:type="dcterms:W3CDTF">2021-12-15T15:25:33Z</dcterms:created>
  <dcterms:modified xsi:type="dcterms:W3CDTF">2021-12-16T19:36:16Z</dcterms:modified>
</cp:coreProperties>
</file>